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3"/>
  </p:notesMasterIdLst>
  <p:sldIdLst>
    <p:sldId id="2134807457" r:id="rId2"/>
    <p:sldId id="2134807464" r:id="rId3"/>
    <p:sldId id="2134807465" r:id="rId4"/>
    <p:sldId id="2134807467" r:id="rId5"/>
    <p:sldId id="2134807466" r:id="rId6"/>
    <p:sldId id="2134807468" r:id="rId7"/>
    <p:sldId id="2134807483" r:id="rId8"/>
    <p:sldId id="2134807484" r:id="rId9"/>
    <p:sldId id="2134807485" r:id="rId10"/>
    <p:sldId id="2134807470" r:id="rId11"/>
    <p:sldId id="2134807471" r:id="rId12"/>
    <p:sldId id="2134807474" r:id="rId13"/>
    <p:sldId id="2134807475" r:id="rId14"/>
    <p:sldId id="2134807477" r:id="rId15"/>
    <p:sldId id="2134807478" r:id="rId16"/>
    <p:sldId id="2134807479" r:id="rId17"/>
    <p:sldId id="2134807480" r:id="rId18"/>
    <p:sldId id="2134807481" r:id="rId19"/>
    <p:sldId id="2134807482" r:id="rId20"/>
    <p:sldId id="2134807486" r:id="rId21"/>
    <p:sldId id="2134807487" r:id="rId2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455E8-2D8A-46C8-AA21-6B5C0A52F42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F9F36-6C39-4CCA-969E-E88A1707B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9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F9F36-6C39-4CCA-969E-E88A1707BF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3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F9F36-6C39-4CCA-969E-E88A1707BFC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4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3D261-35DA-A4CE-5486-4D3102DCE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9009E9-6B04-4990-678D-2A7D8ECF5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A8982-FA92-5A3A-3A23-8B96EC1D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7C4C68-5A32-8D4E-D275-0A0B1BFD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76D1B-6B57-75C0-CB39-AC55059A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33403-9AA8-A354-46FC-6C07236D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699A9C-0C68-E76C-D708-CAEDA6F42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32144-262F-9015-E127-EAD4E72E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70372D-B62D-0B8D-B9D7-7B29D7C9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9ED0D6-CE6E-6A3D-1145-71609B67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7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1C8523-5B84-E0BE-D6DF-83A6D0DBA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11F0EF-634D-48CE-1D86-2658A55AC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75F3F-2249-261F-A6B4-C61BD341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27676-4C96-C178-BA21-537BC6B28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6E62B-7254-7ECF-F404-4A6077F9B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2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96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47AA0-9878-5A91-A230-B1341443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E09B0-109F-F702-FC96-3841B4D51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9329E-9618-7054-F5D6-C2FDC08D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7B35D-153B-944E-363E-7BC79161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32744-4F25-BF2F-F2B2-3DD91516C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3086A-11EB-F16B-923D-70187B67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96758-247A-B942-C38C-378D10679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BCB58-6446-4E86-B7B3-1547DEEF0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83A2D8-318E-B958-D7AD-EA73215DF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EE36B-EA22-3CE2-9038-71514FF1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D0432-3EE0-C5FE-EA2A-7C6BD8B40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29B997-C329-E88E-484C-4032CA627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03F2BC-00FF-5184-9422-9B161687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991DDA-3A04-2B48-4934-0FAD9B4F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4A405C-49A6-5139-F575-47E815F1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69C610-E9BF-2B94-9899-BB4317FE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4CE35-B30D-55F5-1ED2-9B63D1F4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F041F5-1D8C-A917-BE0A-842145CD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52FC1D-92CA-D657-4FD8-FA25553C8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378FC4-4BE9-A609-8C00-2234D2E86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026AC-D646-32FE-A1FF-4161F5498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02FCD-39AE-502B-B644-958E9236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D43D71-B82C-6B97-653C-71EE353B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85F730-B54C-5F2F-F718-9DA5F983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50687-BCD1-379F-BA38-4913ED1F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D74302-B674-3BE3-CB48-0978F2CC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47B3B3-989B-7D6C-1066-7134DD9F6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61C954-2C7C-0924-8273-AA0B3F0C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5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01D08E-458F-FEE9-796C-EE525BA5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C6300-5939-6E68-5521-94A0BCA51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B74B99-ECBB-FBAD-C4DD-5B318C6E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7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053DE-8D77-0E70-5ABC-F32FA47B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0BC02-5640-3806-283E-547496C0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F00381-72F7-A7E8-F18C-DA10DE5E3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F18A2F-3004-E6CC-7BE6-7D6C39B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0E79A-4EA0-CCFB-8A9E-D7CF6229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9776B6-245D-1CF9-A3B2-C187092C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9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93CCE-215E-22BE-925E-B26E2E0F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B1C520-FAB3-8CEF-971E-5A62EEA8E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35F455-4609-0FB8-741E-5198029E6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C1DC9-5FA2-0B18-603F-E5DF9C96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287764-A3BB-9695-9D5C-66D77C891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8DF27-CA9F-61F7-EB87-3FE05F853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3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BA3A4-FFC5-52B5-358D-9A6C5B05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6ECBB8-6C45-ACCA-9381-605E7D4D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57CD4A-C51B-44D7-6437-92DF85A7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57A6A-BF61-4ACD-B5BD-9AF67AE2D1D7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6F117-5C15-9912-B715-A6C2E1DF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C5FDF-9101-187D-F8A5-FA08E27BC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A97086-2E4D-45A9-9543-AB898F3F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3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ранспортное средство, Наземный транспорт, неб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BE56E17-DE25-92E2-2865-105B8E1CA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4"/>
          <a:stretch/>
        </p:blipFill>
        <p:spPr>
          <a:xfrm>
            <a:off x="0" y="-63915"/>
            <a:ext cx="12192000" cy="6921915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33C9A77-28F8-7C06-ECC7-0272EFFC4D91}"/>
              </a:ext>
            </a:extLst>
          </p:cNvPr>
          <p:cNvSpPr/>
          <p:nvPr/>
        </p:nvSpPr>
        <p:spPr>
          <a:xfrm flipH="1" flipV="1">
            <a:off x="0" y="-81035"/>
            <a:ext cx="12192000" cy="6831010"/>
          </a:xfrm>
          <a:prstGeom prst="rect">
            <a:avLst/>
          </a:prstGeom>
          <a:gradFill flip="none" rotWithShape="1">
            <a:gsLst>
              <a:gs pos="90000">
                <a:schemeClr val="tx1">
                  <a:lumMod val="95000"/>
                  <a:lumOff val="5000"/>
                  <a:alpha val="91000"/>
                </a:schemeClr>
              </a:gs>
              <a:gs pos="40000">
                <a:srgbClr val="2C1B12">
                  <a:lumMod val="47000"/>
                  <a:alpha val="0"/>
                </a:srgbClr>
              </a:gs>
            </a:gsLst>
            <a:lin ang="7800000" scaled="0"/>
            <a:tileRect/>
          </a:gra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ru-RU" sz="1702" dirty="0" err="1">
              <a:solidFill>
                <a:schemeClr val="bg1"/>
              </a:solidFill>
              <a:cs typeface="Hyundai Sans Head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3FE4EF26-CA93-EF61-2741-B050DDBF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777BF-3653-436C-B36D-2E7A6538FC6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8DC161-45FE-B5A9-2414-7AA4BDB153CD}"/>
              </a:ext>
            </a:extLst>
          </p:cNvPr>
          <p:cNvSpPr/>
          <p:nvPr/>
        </p:nvSpPr>
        <p:spPr>
          <a:xfrm>
            <a:off x="0" y="5132253"/>
            <a:ext cx="12057321" cy="1725747"/>
          </a:xfrm>
          <a:prstGeom prst="rect">
            <a:avLst/>
          </a:prstGeom>
          <a:gradFill flip="none" rotWithShape="1">
            <a:gsLst>
              <a:gs pos="97000">
                <a:schemeClr val="tx1">
                  <a:lumMod val="95000"/>
                  <a:lumOff val="5000"/>
                  <a:alpha val="91000"/>
                </a:schemeClr>
              </a:gs>
              <a:gs pos="0">
                <a:srgbClr val="2C1B12">
                  <a:lumMod val="47000"/>
                  <a:alpha val="0"/>
                </a:srgbClr>
              </a:gs>
            </a:gsLst>
            <a:lin ang="7800000" scaled="0"/>
            <a:tileRect/>
          </a:gra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ru-RU" sz="2269" dirty="0" err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8B56C-8BFF-65B7-F251-2FF5145487EB}"/>
              </a:ext>
            </a:extLst>
          </p:cNvPr>
          <p:cNvSpPr txBox="1"/>
          <p:nvPr/>
        </p:nvSpPr>
        <p:spPr>
          <a:xfrm>
            <a:off x="1638743" y="5717348"/>
            <a:ext cx="10196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kern="1200" spc="-15" dirty="0">
                <a:solidFill>
                  <a:srgbClr val="FFFFFF"/>
                </a:solidFill>
                <a:latin typeface="Arial" panose="020B0604020202020204" pitchFamily="34" charset="0"/>
                <a:ea typeface="changan uni type kz" panose="02000500000000000000" pitchFamily="50" charset="-128"/>
                <a:cs typeface="Arial" panose="020B0604020202020204" pitchFamily="34" charset="0"/>
              </a:rPr>
              <a:t>АНКЕТА КАНДИДАТА НА ДИЛЕРСТВО </a:t>
            </a:r>
            <a:r>
              <a:rPr lang="en-US" sz="3200" b="1" kern="1200" spc="-15" dirty="0">
                <a:solidFill>
                  <a:srgbClr val="FFFFFF"/>
                </a:solidFill>
                <a:latin typeface="Arial" panose="020B0604020202020204" pitchFamily="34" charset="0"/>
                <a:ea typeface="changan uni type kz" panose="02000500000000000000" pitchFamily="50" charset="-128"/>
                <a:cs typeface="Arial" panose="020B0604020202020204" pitchFamily="34" charset="0"/>
              </a:rPr>
              <a:t>CHANGAN</a:t>
            </a:r>
            <a:endParaRPr lang="en-US" sz="4400" b="1" kern="1200" spc="-15" dirty="0">
              <a:solidFill>
                <a:srgbClr val="FFFFFF"/>
              </a:solidFill>
              <a:latin typeface="Arial" panose="020B0604020202020204" pitchFamily="34" charset="0"/>
              <a:ea typeface="changan uni type kz" panose="020005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D839E69-8A81-AFF9-2556-84B1A4122A44}"/>
              </a:ext>
            </a:extLst>
          </p:cNvPr>
          <p:cNvGrpSpPr/>
          <p:nvPr/>
        </p:nvGrpSpPr>
        <p:grpSpPr>
          <a:xfrm>
            <a:off x="0" y="5586665"/>
            <a:ext cx="1401734" cy="853263"/>
            <a:chOff x="3987926" y="879618"/>
            <a:chExt cx="1401734" cy="853263"/>
          </a:xfrm>
        </p:grpSpPr>
        <p:sp>
          <p:nvSpPr>
            <p:cNvPr id="10" name="Half-frame 2">
              <a:extLst>
                <a:ext uri="{FF2B5EF4-FFF2-40B4-BE49-F238E27FC236}">
                  <a16:creationId xmlns:a16="http://schemas.microsoft.com/office/drawing/2014/main" id="{FD92D476-7AE6-6B4E-F011-C9E77FB3E90D}"/>
                </a:ext>
              </a:extLst>
            </p:cNvPr>
            <p:cNvSpPr/>
            <p:nvPr/>
          </p:nvSpPr>
          <p:spPr>
            <a:xfrm rot="8100000">
              <a:off x="3987926" y="879618"/>
              <a:ext cx="873319" cy="846142"/>
            </a:xfrm>
            <a:prstGeom prst="halfFrame">
              <a:avLst/>
            </a:prstGeom>
            <a:solidFill>
              <a:schemeClr val="bg1">
                <a:lumMod val="95000"/>
              </a:schemeClr>
            </a:solidFill>
            <a:ln w="6350" cap="rnd" cmpd="dbl">
              <a:noFill/>
              <a:prstDash val="solid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x-none" dirty="0" err="1">
                <a:solidFill>
                  <a:schemeClr val="bg1"/>
                </a:solidFill>
                <a:cs typeface="Hyundai Sans Head"/>
              </a:endParaRPr>
            </a:p>
          </p:txBody>
        </p:sp>
        <p:sp>
          <p:nvSpPr>
            <p:cNvPr id="11" name="Half-frame 2">
              <a:extLst>
                <a:ext uri="{FF2B5EF4-FFF2-40B4-BE49-F238E27FC236}">
                  <a16:creationId xmlns:a16="http://schemas.microsoft.com/office/drawing/2014/main" id="{0121991F-9DBA-A57F-08D9-66DAF427CAB3}"/>
                </a:ext>
              </a:extLst>
            </p:cNvPr>
            <p:cNvSpPr/>
            <p:nvPr/>
          </p:nvSpPr>
          <p:spPr>
            <a:xfrm rot="8100000">
              <a:off x="4516341" y="886739"/>
              <a:ext cx="873319" cy="846142"/>
            </a:xfrm>
            <a:prstGeom prst="halfFrame">
              <a:avLst/>
            </a:prstGeom>
            <a:solidFill>
              <a:schemeClr val="bg1">
                <a:lumMod val="95000"/>
              </a:schemeClr>
            </a:solidFill>
            <a:ln w="6350" cap="rnd" cmpd="dbl">
              <a:noFill/>
              <a:prstDash val="solid"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x-none" dirty="0" err="1">
                <a:solidFill>
                  <a:schemeClr val="bg1"/>
                </a:solidFill>
                <a:cs typeface="Hyundai Sans Hea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31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10BC4-5B35-C8BD-2B80-BC12C024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A0FD32CD-6C6D-7E41-1F9D-38F4E1B4E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34336E08-F8F0-2C88-DF11-E56B00D08F92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6CA688A-D1EC-91EA-026A-017C0388D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253C9A-AF01-3518-5658-C869C9B1D1CB}"/>
              </a:ext>
            </a:extLst>
          </p:cNvPr>
          <p:cNvSpPr txBox="1"/>
          <p:nvPr/>
        </p:nvSpPr>
        <p:spPr>
          <a:xfrm>
            <a:off x="875893" y="232131"/>
            <a:ext cx="949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КАРТА ГОРОДА С УКАЗАНИЕМ МЕСТОПОЛОЖЕНИЯ ВАШИХ ДИЛЕРСКИХ ЦЕНТРОВ И КОНКУРЕНТОВ</a:t>
            </a:r>
          </a:p>
        </p:txBody>
      </p:sp>
    </p:spTree>
    <p:extLst>
      <p:ext uri="{BB962C8B-B14F-4D97-AF65-F5344CB8AC3E}">
        <p14:creationId xmlns:p14="http://schemas.microsoft.com/office/powerpoint/2010/main" val="354414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E9568-11AD-93C2-F8AE-D9763079F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D130BF2E-2828-CE74-0D77-E6F3D9F35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401DB198-BBE4-8BBA-F025-4D0081BEDA50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E61551-94CE-CDE9-A89B-D0F3F1E6B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A8CA9F-F1D7-F3C9-E01E-2DA859350F7E}"/>
              </a:ext>
            </a:extLst>
          </p:cNvPr>
          <p:cNvSpPr txBox="1"/>
          <p:nvPr/>
        </p:nvSpPr>
        <p:spPr>
          <a:xfrm>
            <a:off x="875893" y="232132"/>
            <a:ext cx="4259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ГЕНЕРАЛЬНЫЙ ПЛАН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2635901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5CB5-0524-549A-23B0-0F4FD049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3B7BED9A-CCC7-91CE-8672-45E2A70C3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D46D3FBE-15A7-C04C-41FB-EFFCFCA86377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005C9DE-7248-E904-6580-0C9FAAF332F5}"/>
              </a:ext>
            </a:extLst>
          </p:cNvPr>
          <p:cNvSpPr/>
          <p:nvPr/>
        </p:nvSpPr>
        <p:spPr>
          <a:xfrm>
            <a:off x="1139737" y="1019065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98DD62-09CA-D968-BCA8-6B104CF4842B}"/>
              </a:ext>
            </a:extLst>
          </p:cNvPr>
          <p:cNvSpPr/>
          <p:nvPr/>
        </p:nvSpPr>
        <p:spPr>
          <a:xfrm>
            <a:off x="6211710" y="1029473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81C7C6D-471F-17F4-4339-3E31ED3438A2}"/>
              </a:ext>
            </a:extLst>
          </p:cNvPr>
          <p:cNvSpPr/>
          <p:nvPr/>
        </p:nvSpPr>
        <p:spPr>
          <a:xfrm>
            <a:off x="1139737" y="3810311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C814DC-1B88-04BC-91A4-FE46FD0AF8B7}"/>
              </a:ext>
            </a:extLst>
          </p:cNvPr>
          <p:cNvSpPr/>
          <p:nvPr/>
        </p:nvSpPr>
        <p:spPr>
          <a:xfrm>
            <a:off x="6211710" y="3820719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D5B4C3-F8F3-8A09-26DE-C455E9D5A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B6435E-2A50-E75C-B33A-C764ADB10DFC}"/>
              </a:ext>
            </a:extLst>
          </p:cNvPr>
          <p:cNvSpPr txBox="1"/>
          <p:nvPr/>
        </p:nvSpPr>
        <p:spPr>
          <a:xfrm>
            <a:off x="875893" y="232132"/>
            <a:ext cx="925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ФОТОГРАФИЙ ТЕРРИТОРИИ, ПРИЛЕГАЮЩЕЙ К ДИЛЕРСКОМУ ЦЕНТРУ</a:t>
            </a:r>
          </a:p>
        </p:txBody>
      </p:sp>
    </p:spTree>
    <p:extLst>
      <p:ext uri="{BB962C8B-B14F-4D97-AF65-F5344CB8AC3E}">
        <p14:creationId xmlns:p14="http://schemas.microsoft.com/office/powerpoint/2010/main" val="139637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99EE-5117-204F-3ED5-CE84733BF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C44342E9-C5E8-CAE4-6840-2F02D6BB4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17ED6E7A-9D2E-F17B-D97A-777E2222A5F1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A87D20-0543-8D81-65F9-3E28B9E0B217}"/>
              </a:ext>
            </a:extLst>
          </p:cNvPr>
          <p:cNvSpPr/>
          <p:nvPr/>
        </p:nvSpPr>
        <p:spPr>
          <a:xfrm>
            <a:off x="1139737" y="1019065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D2286A6-51F7-0373-3AF0-CB0F0102B1DA}"/>
              </a:ext>
            </a:extLst>
          </p:cNvPr>
          <p:cNvSpPr/>
          <p:nvPr/>
        </p:nvSpPr>
        <p:spPr>
          <a:xfrm>
            <a:off x="6211710" y="1029473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8EA844-895A-D0A0-D693-465F0AE44CD7}"/>
              </a:ext>
            </a:extLst>
          </p:cNvPr>
          <p:cNvSpPr/>
          <p:nvPr/>
        </p:nvSpPr>
        <p:spPr>
          <a:xfrm>
            <a:off x="1139737" y="3810311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47853A-2A8B-A070-4D28-211FC160217F}"/>
              </a:ext>
            </a:extLst>
          </p:cNvPr>
          <p:cNvSpPr/>
          <p:nvPr/>
        </p:nvSpPr>
        <p:spPr>
          <a:xfrm>
            <a:off x="6211710" y="3820719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83DB11-9483-9CEA-BF30-DD2BAAD70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2A394-684A-D759-5134-5A33F5A020B9}"/>
              </a:ext>
            </a:extLst>
          </p:cNvPr>
          <p:cNvSpPr txBox="1"/>
          <p:nvPr/>
        </p:nvSpPr>
        <p:spPr>
          <a:xfrm>
            <a:off x="875893" y="232132"/>
            <a:ext cx="8606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ФОТОГРАФИИ ТЕРРИТОРИИ ДИЛЕРСКОГО ЦЕНТРА (ВИД СВЕРХУ)</a:t>
            </a:r>
          </a:p>
        </p:txBody>
      </p:sp>
    </p:spTree>
    <p:extLst>
      <p:ext uri="{BB962C8B-B14F-4D97-AF65-F5344CB8AC3E}">
        <p14:creationId xmlns:p14="http://schemas.microsoft.com/office/powerpoint/2010/main" val="3994872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8317F-7F5A-A007-A14B-9F7185F6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6FBDC71A-DF5E-CE9C-119B-856A7B629B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4A84D04D-ADA5-87EA-6FF2-46A625DB6903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AFDC13-2352-C2E4-E655-F11AC4A4B8B1}"/>
              </a:ext>
            </a:extLst>
          </p:cNvPr>
          <p:cNvSpPr/>
          <p:nvPr/>
        </p:nvSpPr>
        <p:spPr>
          <a:xfrm>
            <a:off x="1139737" y="1019065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CE9041-2B90-3BA5-D379-01F2FDEB63B2}"/>
              </a:ext>
            </a:extLst>
          </p:cNvPr>
          <p:cNvSpPr/>
          <p:nvPr/>
        </p:nvSpPr>
        <p:spPr>
          <a:xfrm>
            <a:off x="6211710" y="1029473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E807162-D793-1E95-9C14-D304945E98EC}"/>
              </a:ext>
            </a:extLst>
          </p:cNvPr>
          <p:cNvSpPr/>
          <p:nvPr/>
        </p:nvSpPr>
        <p:spPr>
          <a:xfrm>
            <a:off x="1139737" y="3810311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03927B-A617-BE36-A71C-D637F10DF8CA}"/>
              </a:ext>
            </a:extLst>
          </p:cNvPr>
          <p:cNvSpPr/>
          <p:nvPr/>
        </p:nvSpPr>
        <p:spPr>
          <a:xfrm>
            <a:off x="6211710" y="3820719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47A5176-82C2-375C-959A-D040FD40B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BCE3F0-B7E3-9E5B-DC8A-F11F012AEFC4}"/>
              </a:ext>
            </a:extLst>
          </p:cNvPr>
          <p:cNvSpPr txBox="1"/>
          <p:nvPr/>
        </p:nvSpPr>
        <p:spPr>
          <a:xfrm>
            <a:off x="875893" y="232132"/>
            <a:ext cx="6220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ФОТОГРАФИИ ДИЛЕРСКОГО ЦЕНТРА (ФАСАД)</a:t>
            </a:r>
          </a:p>
        </p:txBody>
      </p:sp>
    </p:spTree>
    <p:extLst>
      <p:ext uri="{BB962C8B-B14F-4D97-AF65-F5344CB8AC3E}">
        <p14:creationId xmlns:p14="http://schemas.microsoft.com/office/powerpoint/2010/main" val="309631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8C6C5-8521-DD23-1CF4-E61C3453F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C28320CB-66F7-9107-8E06-0306B24C2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2CD6EB67-D8B2-D2FC-8B99-10A2D07AC930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D7B9973-2F74-9B4C-5864-F7BBAF292501}"/>
              </a:ext>
            </a:extLst>
          </p:cNvPr>
          <p:cNvSpPr/>
          <p:nvPr/>
        </p:nvSpPr>
        <p:spPr>
          <a:xfrm>
            <a:off x="1139737" y="1019065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66266B-D118-D7C4-DF9B-68FF89FF734C}"/>
              </a:ext>
            </a:extLst>
          </p:cNvPr>
          <p:cNvSpPr/>
          <p:nvPr/>
        </p:nvSpPr>
        <p:spPr>
          <a:xfrm>
            <a:off x="6211710" y="1029473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65A95AD-A13A-0AC0-144D-F15F0B7857FB}"/>
              </a:ext>
            </a:extLst>
          </p:cNvPr>
          <p:cNvSpPr/>
          <p:nvPr/>
        </p:nvSpPr>
        <p:spPr>
          <a:xfrm>
            <a:off x="1139737" y="3810311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F35574B-9890-DD6B-72F5-240854575D9B}"/>
              </a:ext>
            </a:extLst>
          </p:cNvPr>
          <p:cNvSpPr/>
          <p:nvPr/>
        </p:nvSpPr>
        <p:spPr>
          <a:xfrm>
            <a:off x="6211710" y="3820719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A8B1B1-679E-3E6B-3639-0577918E4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FFEC22-F43F-1B73-2D07-38DF9291408B}"/>
              </a:ext>
            </a:extLst>
          </p:cNvPr>
          <p:cNvSpPr txBox="1"/>
          <p:nvPr/>
        </p:nvSpPr>
        <p:spPr>
          <a:xfrm>
            <a:off x="875893" y="232132"/>
            <a:ext cx="6509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ФОТОГРАФИИ ШОУРУМА ДИЛЕРСКОГО ЦЕНТРА </a:t>
            </a:r>
          </a:p>
        </p:txBody>
      </p:sp>
    </p:spTree>
    <p:extLst>
      <p:ext uri="{BB962C8B-B14F-4D97-AF65-F5344CB8AC3E}">
        <p14:creationId xmlns:p14="http://schemas.microsoft.com/office/powerpoint/2010/main" val="217663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999E3-9E0F-472D-4AED-E7E3DD232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5C6C0215-A5AC-F167-90D8-9E1012AFD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C94D1E6A-E3BE-48B2-1028-7740D85CC0D1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A6E7A1-CC61-9CB6-8B73-51D0D4D5AC02}"/>
              </a:ext>
            </a:extLst>
          </p:cNvPr>
          <p:cNvSpPr/>
          <p:nvPr/>
        </p:nvSpPr>
        <p:spPr>
          <a:xfrm>
            <a:off x="1139737" y="1019065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FC4AAB-2CB0-866F-9DCC-86E46525C16F}"/>
              </a:ext>
            </a:extLst>
          </p:cNvPr>
          <p:cNvSpPr/>
          <p:nvPr/>
        </p:nvSpPr>
        <p:spPr>
          <a:xfrm>
            <a:off x="6211710" y="1029473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A8FB680-838B-3996-191D-EA1B7884F7E1}"/>
              </a:ext>
            </a:extLst>
          </p:cNvPr>
          <p:cNvSpPr/>
          <p:nvPr/>
        </p:nvSpPr>
        <p:spPr>
          <a:xfrm>
            <a:off x="1139737" y="3810311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C70F1D-86E7-BCA0-7F75-A691E6E44805}"/>
              </a:ext>
            </a:extLst>
          </p:cNvPr>
          <p:cNvSpPr/>
          <p:nvPr/>
        </p:nvSpPr>
        <p:spPr>
          <a:xfrm>
            <a:off x="6211710" y="3820719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C88675-2199-6401-491C-CEF5FDB9C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D5E87-1C42-E3CC-A8B9-EF2662D9CBDB}"/>
              </a:ext>
            </a:extLst>
          </p:cNvPr>
          <p:cNvSpPr txBox="1"/>
          <p:nvPr/>
        </p:nvSpPr>
        <p:spPr>
          <a:xfrm>
            <a:off x="875893" y="232132"/>
            <a:ext cx="7689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ФОТОГРАФИИ СЕРВИСНОЙ ЗОНЫ ДИЛЕРСКОГО ЦЕНТРА </a:t>
            </a:r>
          </a:p>
        </p:txBody>
      </p:sp>
    </p:spTree>
    <p:extLst>
      <p:ext uri="{BB962C8B-B14F-4D97-AF65-F5344CB8AC3E}">
        <p14:creationId xmlns:p14="http://schemas.microsoft.com/office/powerpoint/2010/main" val="190349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8FDA-6133-51E4-2BAF-D74A9B622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36FB8EB5-882F-3554-12DD-911A175E3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A2B81315-DB66-1DFA-616F-77BF82F99F59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F3424DE-018A-FAC5-BC19-BFCF9CAD32E8}"/>
              </a:ext>
            </a:extLst>
          </p:cNvPr>
          <p:cNvSpPr/>
          <p:nvPr/>
        </p:nvSpPr>
        <p:spPr>
          <a:xfrm>
            <a:off x="1139737" y="1019065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F454AE-4B65-3FA0-2D23-16BB26AC4CDB}"/>
              </a:ext>
            </a:extLst>
          </p:cNvPr>
          <p:cNvSpPr/>
          <p:nvPr/>
        </p:nvSpPr>
        <p:spPr>
          <a:xfrm>
            <a:off x="6211710" y="1029473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AFA7E3B-30D7-B20F-C7C0-0E9C587871EE}"/>
              </a:ext>
            </a:extLst>
          </p:cNvPr>
          <p:cNvSpPr/>
          <p:nvPr/>
        </p:nvSpPr>
        <p:spPr>
          <a:xfrm>
            <a:off x="1139737" y="3810311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39153B-DA07-0B76-B7D6-A0775DB770E3}"/>
              </a:ext>
            </a:extLst>
          </p:cNvPr>
          <p:cNvSpPr/>
          <p:nvPr/>
        </p:nvSpPr>
        <p:spPr>
          <a:xfrm>
            <a:off x="6211710" y="3820719"/>
            <a:ext cx="4803864" cy="25750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7214B00-651B-0AEA-0DE3-4017BF0C8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693554-2C83-6BA8-60D3-4717DF3A25F0}"/>
              </a:ext>
            </a:extLst>
          </p:cNvPr>
          <p:cNvSpPr txBox="1"/>
          <p:nvPr/>
        </p:nvSpPr>
        <p:spPr>
          <a:xfrm>
            <a:off x="875893" y="232132"/>
            <a:ext cx="4695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ДОПОЛНИТЕЛЬНЫЕ ФОТОГРАФИИ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33852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C6030-B936-2931-AD58-9B9B19DA1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33A0E613-D778-277E-7C30-EDDFE9E94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0B74CBB5-89A6-81E4-263B-F6B92F1FE425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E3BC77B-2669-5A6B-62AB-816B8AD0FE05}"/>
              </a:ext>
            </a:extLst>
          </p:cNvPr>
          <p:cNvSpPr/>
          <p:nvPr/>
        </p:nvSpPr>
        <p:spPr>
          <a:xfrm>
            <a:off x="1139736" y="1019065"/>
            <a:ext cx="10468061" cy="52801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4DCB94-43E5-0632-3777-5647BEFCE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855C8-DD9C-EFD1-E40A-525FDDA6E58F}"/>
              </a:ext>
            </a:extLst>
          </p:cNvPr>
          <p:cNvSpPr txBox="1"/>
          <p:nvPr/>
        </p:nvSpPr>
        <p:spPr>
          <a:xfrm>
            <a:off x="875893" y="232132"/>
            <a:ext cx="3864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ПЛАН ДИЛЕРСКОГО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160764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5220-9E66-3373-0030-14F8AFE1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635DBB80-3771-7CDD-C2A8-EB780C323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AF90C557-A1E4-4D73-B6D4-C280A045EE57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EC93FF-39C8-9559-F353-6C769CAEA453}"/>
              </a:ext>
            </a:extLst>
          </p:cNvPr>
          <p:cNvSpPr/>
          <p:nvPr/>
        </p:nvSpPr>
        <p:spPr>
          <a:xfrm>
            <a:off x="1139736" y="1019065"/>
            <a:ext cx="10468061" cy="5280135"/>
          </a:xfrm>
          <a:prstGeom prst="rect">
            <a:avLst/>
          </a:prstGeom>
          <a:solidFill>
            <a:schemeClr val="tx1">
              <a:lumMod val="75000"/>
              <a:lumOff val="25000"/>
              <a:alpha val="11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457B9D-2018-8384-5D58-F1535852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DAD982-70E3-5A6F-5E24-AC358C116E8E}"/>
              </a:ext>
            </a:extLst>
          </p:cNvPr>
          <p:cNvSpPr txBox="1"/>
          <p:nvPr/>
        </p:nvSpPr>
        <p:spPr>
          <a:xfrm>
            <a:off x="875893" y="232132"/>
            <a:ext cx="527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ПЛАН ШОУРУМА ДИЛЕРСКОГО ЦЕНТРА</a:t>
            </a:r>
          </a:p>
        </p:txBody>
      </p:sp>
    </p:spTree>
    <p:extLst>
      <p:ext uri="{BB962C8B-B14F-4D97-AF65-F5344CB8AC3E}">
        <p14:creationId xmlns:p14="http://schemas.microsoft.com/office/powerpoint/2010/main" val="94514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39894E94-25B2-52EE-47CC-000643A56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DEB9D95-8556-7544-2363-AF2133B63E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755294"/>
              </p:ext>
            </p:extLst>
          </p:nvPr>
        </p:nvGraphicFramePr>
        <p:xfrm>
          <a:off x="622306" y="1049749"/>
          <a:ext cx="11341096" cy="523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8">
                  <a:extLst>
                    <a:ext uri="{9D8B030D-6E8A-4147-A177-3AD203B41FA5}">
                      <a16:colId xmlns:a16="http://schemas.microsoft.com/office/drawing/2014/main" val="1529717744"/>
                    </a:ext>
                  </a:extLst>
                </a:gridCol>
                <a:gridCol w="5797844">
                  <a:extLst>
                    <a:ext uri="{9D8B030D-6E8A-4147-A177-3AD203B41FA5}">
                      <a16:colId xmlns:a16="http://schemas.microsoft.com/office/drawing/2014/main" val="3492191120"/>
                    </a:ext>
                  </a:extLst>
                </a:gridCol>
                <a:gridCol w="5009854">
                  <a:extLst>
                    <a:ext uri="{9D8B030D-6E8A-4147-A177-3AD203B41FA5}">
                      <a16:colId xmlns:a16="http://schemas.microsoft.com/office/drawing/2014/main" val="3682406293"/>
                    </a:ext>
                  </a:extLst>
                </a:gridCol>
              </a:tblGrid>
              <a:tr h="491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ДАННЫЕ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65448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НАИМЕНОВАНИЕ КОМПАНИИ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33462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ЮРИДИЧЕСКИЙ АДРЕС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94246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ФАКТИЧЕСКИЙ АДРЕС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53243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ТЕЛЕФОН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975348"/>
                  </a:ext>
                </a:extLst>
              </a:tr>
              <a:tr h="49514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САЙТ, ЭЛЕКТРОННЫЙ АДРЕС    (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E-MAIL) 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679171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ДАТА РЕГИСТРАЦИИ КОМПАНИИ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464573"/>
                  </a:ext>
                </a:extLst>
              </a:tr>
              <a:tr h="49514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ЮРИДИЧЕСКИЙ СТАТУС ПРЕДПРИЯТИЯ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067605"/>
                  </a:ext>
                </a:extLst>
              </a:tr>
              <a:tr h="7377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ИМЕНА И ДОЛЖНОСТИ ВЫСШЕГО РУКОВОДСТВА ПРЕДПРИЯТИЯ 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79735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УЧРЕДИТЕЛИ КОМПАНИЙ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ФИО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104178"/>
                  </a:ext>
                </a:extLst>
              </a:tr>
              <a:tr h="43036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БАНКОВСКИЕ РЕКВИЗИТЫ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968788"/>
                  </a:ext>
                </a:extLst>
              </a:tr>
            </a:tbl>
          </a:graphicData>
        </a:graphic>
      </p:graphicFrame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DF365F3-B15B-98B4-5B39-4BD66E451479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2DCE374-A697-70FE-F42F-4631724B5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60DBC0-9A10-A6CA-D0BA-60F99EC1C0A3}"/>
              </a:ext>
            </a:extLst>
          </p:cNvPr>
          <p:cNvSpPr txBox="1"/>
          <p:nvPr/>
        </p:nvSpPr>
        <p:spPr>
          <a:xfrm>
            <a:off x="875893" y="232132"/>
            <a:ext cx="3182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ОБЩАЯ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233510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DC8C0-01E4-080F-000D-C4909275A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FC4D00F4-C270-5940-E5EC-D194211CC8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564CD073-AB9F-B5BF-4722-DA40378466BB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F8C45EC5-6E5A-57B4-1D17-FB4E93DE8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7696"/>
              </p:ext>
            </p:extLst>
          </p:nvPr>
        </p:nvGraphicFramePr>
        <p:xfrm>
          <a:off x="457212" y="1024077"/>
          <a:ext cx="10998190" cy="5283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57">
                  <a:extLst>
                    <a:ext uri="{9D8B030D-6E8A-4147-A177-3AD203B41FA5}">
                      <a16:colId xmlns:a16="http://schemas.microsoft.com/office/drawing/2014/main" val="457384517"/>
                    </a:ext>
                  </a:extLst>
                </a:gridCol>
                <a:gridCol w="3596819">
                  <a:extLst>
                    <a:ext uri="{9D8B030D-6E8A-4147-A177-3AD203B41FA5}">
                      <a16:colId xmlns:a16="http://schemas.microsoft.com/office/drawing/2014/main" val="1880997346"/>
                    </a:ext>
                  </a:extLst>
                </a:gridCol>
                <a:gridCol w="6598914">
                  <a:extLst>
                    <a:ext uri="{9D8B030D-6E8A-4147-A177-3AD203B41FA5}">
                      <a16:colId xmlns:a16="http://schemas.microsoft.com/office/drawing/2014/main" val="2860984024"/>
                    </a:ext>
                  </a:extLst>
                </a:gridCol>
              </a:tblGrid>
              <a:tr h="675821">
                <a:tc gridSpan="3"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ОТВЕТСТВЕННОЕ ЛИЦО ДЛЯ ЗАПОЛНЕНИЯ АНКЕТЫ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40949"/>
                  </a:ext>
                </a:extLst>
              </a:tr>
              <a:tr h="699207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ФАМИЛИЯ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56883"/>
                  </a:ext>
                </a:extLst>
              </a:tr>
              <a:tr h="583556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ИМЯ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21023"/>
                  </a:ext>
                </a:extLst>
              </a:tr>
              <a:tr h="638607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ОТЧЕСТВО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693525"/>
                  </a:ext>
                </a:extLst>
              </a:tr>
              <a:tr h="70467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16711"/>
                  </a:ext>
                </a:extLst>
              </a:tr>
              <a:tr h="660628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КОНТАКТНЫЙ ТЕЛЕФОН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10523"/>
                  </a:ext>
                </a:extLst>
              </a:tr>
              <a:tr h="660628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ЭЛЕКТРОННЫЙ АДРЕС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20155"/>
                  </a:ext>
                </a:extLst>
              </a:tr>
              <a:tr h="660628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ДАТА ЗАПОЛНЕНИЯ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78878"/>
                  </a:ext>
                </a:extLst>
              </a:tr>
            </a:tbl>
          </a:graphicData>
        </a:graphic>
      </p:graphicFrame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4FF107E-57DB-1B24-6C85-46BED2DB2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41641B-DEDA-2B1E-CA84-36FBA55F324C}"/>
              </a:ext>
            </a:extLst>
          </p:cNvPr>
          <p:cNvSpPr txBox="1"/>
          <p:nvPr/>
        </p:nvSpPr>
        <p:spPr>
          <a:xfrm>
            <a:off x="875893" y="232132"/>
            <a:ext cx="328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КОНТАКТНЫЕ ДАННЫЕ </a:t>
            </a:r>
          </a:p>
        </p:txBody>
      </p:sp>
    </p:spTree>
    <p:extLst>
      <p:ext uri="{BB962C8B-B14F-4D97-AF65-F5344CB8AC3E}">
        <p14:creationId xmlns:p14="http://schemas.microsoft.com/office/powerpoint/2010/main" val="342613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B2B30-6A54-47E1-BAAC-A97FD187F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85462F2F-60D6-BBEB-6518-B99C49BF3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ED22DE40-E6F2-3BA4-6460-3C5251296917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DC8F743-9624-C3D6-C344-FE6C5E6A5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428762"/>
              </p:ext>
            </p:extLst>
          </p:nvPr>
        </p:nvGraphicFramePr>
        <p:xfrm>
          <a:off x="457212" y="974463"/>
          <a:ext cx="10813796" cy="5142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69">
                  <a:extLst>
                    <a:ext uri="{9D8B030D-6E8A-4147-A177-3AD203B41FA5}">
                      <a16:colId xmlns:a16="http://schemas.microsoft.com/office/drawing/2014/main" val="457384517"/>
                    </a:ext>
                  </a:extLst>
                </a:gridCol>
                <a:gridCol w="2990123">
                  <a:extLst>
                    <a:ext uri="{9D8B030D-6E8A-4147-A177-3AD203B41FA5}">
                      <a16:colId xmlns:a16="http://schemas.microsoft.com/office/drawing/2014/main" val="1880997346"/>
                    </a:ext>
                  </a:extLst>
                </a:gridCol>
                <a:gridCol w="7111304">
                  <a:extLst>
                    <a:ext uri="{9D8B030D-6E8A-4147-A177-3AD203B41FA5}">
                      <a16:colId xmlns:a16="http://schemas.microsoft.com/office/drawing/2014/main" val="2405674928"/>
                    </a:ext>
                  </a:extLst>
                </a:gridCol>
              </a:tblGrid>
              <a:tr h="751817">
                <a:tc gridSpan="3"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КЛЮЧЕВОЕ ЛИЦО НА ВЕДЕНИЕ ВСЕХ ПЕРЕГОВОРОВ И ОСУЩЕСТВЛЕНИЕ ДЕЙСТВИЙ ОТ ИМЕНИ ПРЕТЕНДЕНТА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40949"/>
                  </a:ext>
                </a:extLst>
              </a:tr>
              <a:tr h="777834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ФАМИЛИЯ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56883"/>
                  </a:ext>
                </a:extLst>
              </a:tr>
              <a:tr h="649177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ИМЯ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21023"/>
                  </a:ext>
                </a:extLst>
              </a:tr>
              <a:tr h="710419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ОТЧЕСТВО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693525"/>
                  </a:ext>
                </a:extLst>
              </a:tr>
              <a:tr h="78391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ДОЛЖНОСТЬ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16711"/>
                  </a:ext>
                </a:extLst>
              </a:tr>
              <a:tr h="734916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КОНТАКТНЫЙ ТЕЛЕФОН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10523"/>
                  </a:ext>
                </a:extLst>
              </a:tr>
              <a:tr h="734916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ЭЛЕКТРОННЫЙ АДРЕС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720155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067C5B4-1332-7DC6-0F54-5F0870D5A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14C034-3E30-6776-39DE-326334E0AE7C}"/>
              </a:ext>
            </a:extLst>
          </p:cNvPr>
          <p:cNvSpPr txBox="1"/>
          <p:nvPr/>
        </p:nvSpPr>
        <p:spPr>
          <a:xfrm>
            <a:off x="875893" y="232132"/>
            <a:ext cx="328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КОНТАКТНЫЕ ДАННЫЕ </a:t>
            </a:r>
          </a:p>
        </p:txBody>
      </p:sp>
    </p:spTree>
    <p:extLst>
      <p:ext uri="{BB962C8B-B14F-4D97-AF65-F5344CB8AC3E}">
        <p14:creationId xmlns:p14="http://schemas.microsoft.com/office/powerpoint/2010/main" val="287022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C2EB9-FAE6-9A25-86C6-6601EF944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425BEB06-A19F-54E9-13C1-A5C4DA4EF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A2541C-BBFE-36CF-C46E-3BE814D00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20419"/>
              </p:ext>
            </p:extLst>
          </p:nvPr>
        </p:nvGraphicFramePr>
        <p:xfrm>
          <a:off x="622306" y="1086004"/>
          <a:ext cx="11214098" cy="528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88">
                  <a:extLst>
                    <a:ext uri="{9D8B030D-6E8A-4147-A177-3AD203B41FA5}">
                      <a16:colId xmlns:a16="http://schemas.microsoft.com/office/drawing/2014/main" val="1529717744"/>
                    </a:ext>
                  </a:extLst>
                </a:gridCol>
                <a:gridCol w="4083793">
                  <a:extLst>
                    <a:ext uri="{9D8B030D-6E8A-4147-A177-3AD203B41FA5}">
                      <a16:colId xmlns:a16="http://schemas.microsoft.com/office/drawing/2014/main" val="3492191120"/>
                    </a:ext>
                  </a:extLst>
                </a:gridCol>
                <a:gridCol w="6526217">
                  <a:extLst>
                    <a:ext uri="{9D8B030D-6E8A-4147-A177-3AD203B41FA5}">
                      <a16:colId xmlns:a16="http://schemas.microsoft.com/office/drawing/2014/main" val="3682406293"/>
                    </a:ext>
                  </a:extLst>
                </a:gridCol>
              </a:tblGrid>
              <a:tr h="78364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ДАННЫЕ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965448"/>
                  </a:ext>
                </a:extLst>
              </a:tr>
              <a:tr h="143317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ОСНОВНОЙ БИЗНЕС КОМПАНИИ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33462"/>
                  </a:ext>
                </a:extLst>
              </a:tr>
              <a:tr h="1647258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СТРУКТУРА ХОЛДИНГА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594246"/>
                  </a:ext>
                </a:extLst>
              </a:tr>
              <a:tr h="1420544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КРАТКАЯ ИСТОРИЯ КОМПАНИИ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053243"/>
                  </a:ext>
                </a:extLst>
              </a:tr>
            </a:tbl>
          </a:graphicData>
        </a:graphic>
      </p:graphicFrame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0C1D1D7C-04A4-1D40-5B15-F78B761007A9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4DD9B-6A42-C498-A651-2FE8204A7FCF}"/>
              </a:ext>
            </a:extLst>
          </p:cNvPr>
          <p:cNvSpPr txBox="1"/>
          <p:nvPr/>
        </p:nvSpPr>
        <p:spPr>
          <a:xfrm>
            <a:off x="875893" y="232132"/>
            <a:ext cx="5468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ОСНОВНАЯ ДЕЯТЕЛЬНОСТЬ КОМПАНИИ</a:t>
            </a: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F1A341A-1809-D1CE-C4EB-BEDF16DE3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55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6DC3C-B9E8-258A-C713-B692ACC0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75812E4E-DB97-A5C7-3B52-D1565439A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3F76AEC-7F7D-0A46-7E7C-2CBB4CE50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18105"/>
              </p:ext>
            </p:extLst>
          </p:nvPr>
        </p:nvGraphicFramePr>
        <p:xfrm>
          <a:off x="564940" y="2601753"/>
          <a:ext cx="11062120" cy="33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385">
                  <a:extLst>
                    <a:ext uri="{9D8B030D-6E8A-4147-A177-3AD203B41FA5}">
                      <a16:colId xmlns:a16="http://schemas.microsoft.com/office/drawing/2014/main" val="2636177572"/>
                    </a:ext>
                  </a:extLst>
                </a:gridCol>
                <a:gridCol w="2751987">
                  <a:extLst>
                    <a:ext uri="{9D8B030D-6E8A-4147-A177-3AD203B41FA5}">
                      <a16:colId xmlns:a16="http://schemas.microsoft.com/office/drawing/2014/main" val="3318642071"/>
                    </a:ext>
                  </a:extLst>
                </a:gridCol>
                <a:gridCol w="1843687">
                  <a:extLst>
                    <a:ext uri="{9D8B030D-6E8A-4147-A177-3AD203B41FA5}">
                      <a16:colId xmlns:a16="http://schemas.microsoft.com/office/drawing/2014/main" val="1289568459"/>
                    </a:ext>
                  </a:extLst>
                </a:gridCol>
                <a:gridCol w="1843687">
                  <a:extLst>
                    <a:ext uri="{9D8B030D-6E8A-4147-A177-3AD203B41FA5}">
                      <a16:colId xmlns:a16="http://schemas.microsoft.com/office/drawing/2014/main" val="2687725688"/>
                    </a:ext>
                  </a:extLst>
                </a:gridCol>
                <a:gridCol w="1843687">
                  <a:extLst>
                    <a:ext uri="{9D8B030D-6E8A-4147-A177-3AD203B41FA5}">
                      <a16:colId xmlns:a16="http://schemas.microsoft.com/office/drawing/2014/main" val="889622656"/>
                    </a:ext>
                  </a:extLst>
                </a:gridCol>
                <a:gridCol w="1843687">
                  <a:extLst>
                    <a:ext uri="{9D8B030D-6E8A-4147-A177-3AD203B41FA5}">
                      <a16:colId xmlns:a16="http://schemas.microsoft.com/office/drawing/2014/main" val="121419990"/>
                    </a:ext>
                  </a:extLst>
                </a:gridCol>
              </a:tblGrid>
              <a:tr h="613426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УКАЖИТЕ ОФИЦИАЛЬНЫХ ДИЛЕРОВ ДРУГИХ  МАРОК В ВАШЕМ ГОРОДЕ/РЕГИОНЕ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МАРКА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НАЗВАНИЕ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АДРЕСА САЛОНОВ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ОБЪЕМ ПРОДАЖ ЗА ПОСЛЕДНИЙ ГОД, ШТ.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108545"/>
                  </a:ext>
                </a:extLst>
              </a:tr>
              <a:tr h="414943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81675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549503"/>
                  </a:ext>
                </a:extLst>
              </a:tr>
              <a:tr h="357721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02901"/>
                  </a:ext>
                </a:extLst>
              </a:tr>
              <a:tr h="383847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334700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158687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64933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36068D-D6F3-C325-7AF7-03CB3DCA1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22457"/>
              </p:ext>
            </p:extLst>
          </p:nvPr>
        </p:nvGraphicFramePr>
        <p:xfrm>
          <a:off x="564940" y="869537"/>
          <a:ext cx="11062120" cy="1586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0260">
                  <a:extLst>
                    <a:ext uri="{9D8B030D-6E8A-4147-A177-3AD203B41FA5}">
                      <a16:colId xmlns:a16="http://schemas.microsoft.com/office/drawing/2014/main" val="2956646902"/>
                    </a:ext>
                  </a:extLst>
                </a:gridCol>
                <a:gridCol w="5581860">
                  <a:extLst>
                    <a:ext uri="{9D8B030D-6E8A-4147-A177-3AD203B41FA5}">
                      <a16:colId xmlns:a16="http://schemas.microsoft.com/office/drawing/2014/main" val="2287435040"/>
                    </a:ext>
                  </a:extLst>
                </a:gridCol>
              </a:tblGrid>
              <a:tr h="489363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ГОРОД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457121"/>
                  </a:ext>
                </a:extLst>
              </a:tr>
              <a:tr h="496206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УКАЖИТЕ ЧИСЛЕННОСТЬ НАСЕЛЕНИЯ </a:t>
                      </a:r>
                    </a:p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ГОРОДА, ТЫС. ЧЕЛ.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913082"/>
                  </a:ext>
                </a:extLst>
              </a:tr>
              <a:tr h="496206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УКАЖИТЕ ЧИСЛЕННОСТЬ НАСЕЛЕНИЯ </a:t>
                      </a:r>
                    </a:p>
                    <a:p>
                      <a:pPr algn="l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ОБЛАСТИ, ТЫС. ЧЕЛ.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7498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2009FB-456F-7E80-720F-F6DDE8ADFC3D}"/>
              </a:ext>
            </a:extLst>
          </p:cNvPr>
          <p:cNvSpPr txBox="1"/>
          <p:nvPr/>
        </p:nvSpPr>
        <p:spPr>
          <a:xfrm>
            <a:off x="564941" y="6326499"/>
            <a:ext cx="9135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В СЛУЧАЕ НЕХВАТКИ ПОЛЕЙ ДЛЯ ЗАПОЛНЕНИЯ-ПРИЛОЖИТЕ СТАТИСТИКУ ОТДЕЛЬНЫМ ФАЙЛОМ</a:t>
            </a:r>
          </a:p>
        </p:txBody>
      </p:sp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873BC2AF-96CA-3BC2-F816-201F15474B30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AEDDF9D-47FF-5C37-59D5-F68F3F7BE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A98D0-0426-B88B-0708-847C31E03623}"/>
              </a:ext>
            </a:extLst>
          </p:cNvPr>
          <p:cNvSpPr txBox="1"/>
          <p:nvPr/>
        </p:nvSpPr>
        <p:spPr>
          <a:xfrm>
            <a:off x="875893" y="232132"/>
            <a:ext cx="4738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ИНФОРМАЦИЯ О ВАШЕМ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41241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27EDF-1EB5-5CA1-02F3-9509D5AFE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4A424C74-7FCD-27FF-7C2E-9E9F556FF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20D0CF4-EC89-3795-DF57-C243B385A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45778"/>
              </p:ext>
            </p:extLst>
          </p:nvPr>
        </p:nvGraphicFramePr>
        <p:xfrm>
          <a:off x="482496" y="908692"/>
          <a:ext cx="11227008" cy="551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752">
                  <a:extLst>
                    <a:ext uri="{9D8B030D-6E8A-4147-A177-3AD203B41FA5}">
                      <a16:colId xmlns:a16="http://schemas.microsoft.com/office/drawing/2014/main" val="434945063"/>
                    </a:ext>
                  </a:extLst>
                </a:gridCol>
                <a:gridCol w="2806752">
                  <a:extLst>
                    <a:ext uri="{9D8B030D-6E8A-4147-A177-3AD203B41FA5}">
                      <a16:colId xmlns:a16="http://schemas.microsoft.com/office/drawing/2014/main" val="1938040497"/>
                    </a:ext>
                  </a:extLst>
                </a:gridCol>
                <a:gridCol w="2806752">
                  <a:extLst>
                    <a:ext uri="{9D8B030D-6E8A-4147-A177-3AD203B41FA5}">
                      <a16:colId xmlns:a16="http://schemas.microsoft.com/office/drawing/2014/main" val="655680452"/>
                    </a:ext>
                  </a:extLst>
                </a:gridCol>
                <a:gridCol w="2806752">
                  <a:extLst>
                    <a:ext uri="{9D8B030D-6E8A-4147-A177-3AD203B41FA5}">
                      <a16:colId xmlns:a16="http://schemas.microsoft.com/office/drawing/2014/main" val="3195740796"/>
                    </a:ext>
                  </a:extLst>
                </a:gridCol>
              </a:tblGrid>
              <a:tr h="503944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МАРКА АВТОМОБИЛЯ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ПРОДАЖИ А/М (ШТ.)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2022 Г.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ПРОДАЖИ А/М (ШТ.)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2023 Г.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ПРОДАЖИ А/М (ШТ.)</a:t>
                      </a:r>
                    </a:p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2024 Г.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326639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304390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637389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75715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152355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560792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58193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946499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596190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459879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703983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755669"/>
                  </a:ext>
                </a:extLst>
              </a:tr>
              <a:tr h="414188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hangan uni type kz" panose="02000500000000000000" pitchFamily="2" charset="-128"/>
                        <a:ea typeface="changan uni type kz" panose="02000500000000000000" pitchFamily="2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718282"/>
                  </a:ext>
                </a:extLst>
              </a:tr>
            </a:tbl>
          </a:graphicData>
        </a:graphic>
      </p:graphicFrame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3DFD73A1-A437-7DFD-3FC5-0A0C2A1AA422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A7F24D3-2E9F-6D21-26A5-929F42AC6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4A95B-D253-3961-2990-0583AF961785}"/>
              </a:ext>
            </a:extLst>
          </p:cNvPr>
          <p:cNvSpPr txBox="1"/>
          <p:nvPr/>
        </p:nvSpPr>
        <p:spPr>
          <a:xfrm>
            <a:off x="875893" y="232132"/>
            <a:ext cx="7290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ВАША ДЕЯТЕЛЬНОСТЬ В АВТОМОБИЛЬНОМ БИЗНЕСЕ</a:t>
            </a:r>
          </a:p>
        </p:txBody>
      </p:sp>
    </p:spTree>
    <p:extLst>
      <p:ext uri="{BB962C8B-B14F-4D97-AF65-F5344CB8AC3E}">
        <p14:creationId xmlns:p14="http://schemas.microsoft.com/office/powerpoint/2010/main" val="1062983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DED19-DF7F-094A-EE3B-AAAFF7FA2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41687FA5-2E08-6A7F-C8B7-0065C2B49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1A589F71-AD9F-17EA-7DC1-B553B5903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45239"/>
              </p:ext>
            </p:extLst>
          </p:nvPr>
        </p:nvGraphicFramePr>
        <p:xfrm>
          <a:off x="505036" y="1263114"/>
          <a:ext cx="11286915" cy="504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383">
                  <a:extLst>
                    <a:ext uri="{9D8B030D-6E8A-4147-A177-3AD203B41FA5}">
                      <a16:colId xmlns:a16="http://schemas.microsoft.com/office/drawing/2014/main" val="1818784019"/>
                    </a:ext>
                  </a:extLst>
                </a:gridCol>
                <a:gridCol w="2257383">
                  <a:extLst>
                    <a:ext uri="{9D8B030D-6E8A-4147-A177-3AD203B41FA5}">
                      <a16:colId xmlns:a16="http://schemas.microsoft.com/office/drawing/2014/main" val="613928849"/>
                    </a:ext>
                  </a:extLst>
                </a:gridCol>
                <a:gridCol w="2257383">
                  <a:extLst>
                    <a:ext uri="{9D8B030D-6E8A-4147-A177-3AD203B41FA5}">
                      <a16:colId xmlns:a16="http://schemas.microsoft.com/office/drawing/2014/main" val="1079549902"/>
                    </a:ext>
                  </a:extLst>
                </a:gridCol>
                <a:gridCol w="2257383">
                  <a:extLst>
                    <a:ext uri="{9D8B030D-6E8A-4147-A177-3AD203B41FA5}">
                      <a16:colId xmlns:a16="http://schemas.microsoft.com/office/drawing/2014/main" val="2419512466"/>
                    </a:ext>
                  </a:extLst>
                </a:gridCol>
                <a:gridCol w="2257383">
                  <a:extLst>
                    <a:ext uri="{9D8B030D-6E8A-4147-A177-3AD203B41FA5}">
                      <a16:colId xmlns:a16="http://schemas.microsoft.com/office/drawing/2014/main" val="1223663613"/>
                    </a:ext>
                  </a:extLst>
                </a:gridCol>
              </a:tblGrid>
              <a:tr h="52755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ПРОДАЖА АВТОМОБИЛЕЙ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624206"/>
                  </a:ext>
                </a:extLst>
              </a:tr>
              <a:tr h="52755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МОДЕЛЬ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CHANGAN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Ⅰ КВ.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Ⅱ КВ.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Ⅲ КВ.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ⅣКВ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61349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085431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09380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475467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428288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2746174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742261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21013"/>
                  </a:ext>
                </a:extLst>
              </a:tr>
              <a:tr h="49603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089456"/>
                  </a:ext>
                </a:extLst>
              </a:tr>
            </a:tbl>
          </a:graphicData>
        </a:graphic>
      </p:graphicFrame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097C3A28-113A-F1C7-7672-CBB7112170D4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487FE6A-D9E9-1D56-F1E7-8FEAC3403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53A31B-0FE9-090F-B505-7C2E938D5344}"/>
              </a:ext>
            </a:extLst>
          </p:cNvPr>
          <p:cNvSpPr txBox="1"/>
          <p:nvPr/>
        </p:nvSpPr>
        <p:spPr>
          <a:xfrm>
            <a:off x="875893" y="232132"/>
            <a:ext cx="8016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ВАШИ ПЛАНЫ ПО СОТРУДНИЧЕСТВУ С БРЕНДОМ CHANGAN</a:t>
            </a:r>
          </a:p>
        </p:txBody>
      </p:sp>
    </p:spTree>
    <p:extLst>
      <p:ext uri="{BB962C8B-B14F-4D97-AF65-F5344CB8AC3E}">
        <p14:creationId xmlns:p14="http://schemas.microsoft.com/office/powerpoint/2010/main" val="108613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927F3-D042-023E-2434-BF857FC18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DF48F69F-822E-0F1A-3881-7E047A4D1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E75EB218-A37A-89E0-B508-35FE36E567E1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8BB8209-21BD-7751-335D-391FB9D9E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32768"/>
              </p:ext>
            </p:extLst>
          </p:nvPr>
        </p:nvGraphicFramePr>
        <p:xfrm>
          <a:off x="428858" y="2408637"/>
          <a:ext cx="8156353" cy="336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473">
                  <a:extLst>
                    <a:ext uri="{9D8B030D-6E8A-4147-A177-3AD203B41FA5}">
                      <a16:colId xmlns:a16="http://schemas.microsoft.com/office/drawing/2014/main" val="457384517"/>
                    </a:ext>
                  </a:extLst>
                </a:gridCol>
                <a:gridCol w="4282137">
                  <a:extLst>
                    <a:ext uri="{9D8B030D-6E8A-4147-A177-3AD203B41FA5}">
                      <a16:colId xmlns:a16="http://schemas.microsoft.com/office/drawing/2014/main" val="1880997346"/>
                    </a:ext>
                  </a:extLst>
                </a:gridCol>
                <a:gridCol w="2847743">
                  <a:extLst>
                    <a:ext uri="{9D8B030D-6E8A-4147-A177-3AD203B41FA5}">
                      <a16:colId xmlns:a16="http://schemas.microsoft.com/office/drawing/2014/main" val="2860984024"/>
                    </a:ext>
                  </a:extLst>
                </a:gridCol>
              </a:tblGrid>
              <a:tr h="365710">
                <a:tc gridSpan="2">
                  <a:txBody>
                    <a:bodyPr/>
                    <a:lstStyle/>
                    <a:p>
                      <a:endParaRPr lang="ru-RU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ПЛОЩАДЬ КВ.М.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40949"/>
                  </a:ext>
                </a:extLst>
              </a:tr>
              <a:tr h="65623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ОБЩАЯ ПЛОЩАДЬ ЗЕМЕЛЬНОГО УЧАСТКА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56883"/>
                  </a:ext>
                </a:extLst>
              </a:tr>
              <a:tr h="47729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ОБЩАЯ ПЛОЩАДЬ ЗДАНИЯ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71951"/>
                  </a:ext>
                </a:extLst>
              </a:tr>
              <a:tr h="56662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ДЕМОНСТРАЦИОННЫЙ ЗАЛ (ШОУРУМ)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21023"/>
                  </a:ext>
                </a:extLst>
              </a:tr>
              <a:tr h="67109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ОТКРЫТАЯ ДЕМОНСТРАЦИОННАЯ ПЛОЩАДКА (тестовые автомобили)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693525"/>
                  </a:ext>
                </a:extLst>
              </a:tr>
              <a:tr h="62435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50" charset="-128"/>
                          <a:cs typeface="Arial" panose="020B0604020202020204" pitchFamily="34" charset="0"/>
                        </a:rPr>
                        <a:t>ПЛОЩАДКА ДЛЯ ХРАНЕНИЯ ТОВАРНЫХ АВТОМОБИЛЕЙ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50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416711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9364C06-D142-CF5B-D5FC-8FCAC5935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A3583C-ADCC-1AB3-D114-A31B8D812A82}"/>
              </a:ext>
            </a:extLst>
          </p:cNvPr>
          <p:cNvSpPr txBox="1"/>
          <p:nvPr/>
        </p:nvSpPr>
        <p:spPr>
          <a:xfrm>
            <a:off x="457212" y="6271998"/>
            <a:ext cx="32271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i="1" dirty="0">
                <a:latin typeface="changan uni type kz" panose="02000500000000000000" pitchFamily="2" charset="-128"/>
                <a:ea typeface="changan uni type kz" panose="02000500000000000000" pitchFamily="2" charset="-128"/>
              </a:rPr>
              <a:t>* указать необходимое в таблице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CF5E2C-440B-7AFD-5270-BC1C0D951D15}"/>
              </a:ext>
            </a:extLst>
          </p:cNvPr>
          <p:cNvSpPr txBox="1"/>
          <p:nvPr/>
        </p:nvSpPr>
        <p:spPr>
          <a:xfrm>
            <a:off x="875893" y="232132"/>
            <a:ext cx="477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ДАННЫЕ ПО ДИЛЕРСКОМУ ЦЕНТРУ</a:t>
            </a:r>
          </a:p>
        </p:txBody>
      </p:sp>
      <p:graphicFrame>
        <p:nvGraphicFramePr>
          <p:cNvPr id="3" name="Таблица 9">
            <a:extLst>
              <a:ext uri="{FF2B5EF4-FFF2-40B4-BE49-F238E27FC236}">
                <a16:creationId xmlns:a16="http://schemas.microsoft.com/office/drawing/2014/main" id="{E14D0732-3547-2B35-B32C-30C44F4816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95713"/>
              </p:ext>
            </p:extLst>
          </p:nvPr>
        </p:nvGraphicFramePr>
        <p:xfrm>
          <a:off x="457212" y="1164953"/>
          <a:ext cx="8128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86928">
                  <a:extLst>
                    <a:ext uri="{9D8B030D-6E8A-4147-A177-3AD203B41FA5}">
                      <a16:colId xmlns:a16="http://schemas.microsoft.com/office/drawing/2014/main" val="2219633980"/>
                    </a:ext>
                  </a:extLst>
                </a:gridCol>
                <a:gridCol w="3641072">
                  <a:extLst>
                    <a:ext uri="{9D8B030D-6E8A-4147-A177-3AD203B41FA5}">
                      <a16:colId xmlns:a16="http://schemas.microsoft.com/office/drawing/2014/main" val="871952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Собственность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Аренда (срок аренды)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76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2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80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FD941-F79B-4413-C03F-610FDA3E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01DA6BE8-3317-EBF0-0B97-432E28C58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0EF31F28-AA27-9592-A0F2-49321318C401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2F4632A-ECE3-9A8A-36E8-F45CDE1A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6716D4-4EAE-AF4D-46E3-7B86BD4EA9E6}"/>
              </a:ext>
            </a:extLst>
          </p:cNvPr>
          <p:cNvSpPr txBox="1"/>
          <p:nvPr/>
        </p:nvSpPr>
        <p:spPr>
          <a:xfrm>
            <a:off x="457212" y="6271998"/>
            <a:ext cx="32271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i="1" dirty="0">
                <a:latin typeface="changan uni type kz" panose="02000500000000000000" pitchFamily="2" charset="-128"/>
                <a:ea typeface="changan uni type kz" panose="02000500000000000000" pitchFamily="2" charset="-128"/>
              </a:rPr>
              <a:t>* указать необходимое в таблице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2A3BCAAB-9D29-50B7-4CD7-D475F4EAE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169317"/>
              </p:ext>
            </p:extLst>
          </p:nvPr>
        </p:nvGraphicFramePr>
        <p:xfrm>
          <a:off x="457213" y="2377862"/>
          <a:ext cx="8128000" cy="327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934">
                  <a:extLst>
                    <a:ext uri="{9D8B030D-6E8A-4147-A177-3AD203B41FA5}">
                      <a16:colId xmlns:a16="http://schemas.microsoft.com/office/drawing/2014/main" val="457384517"/>
                    </a:ext>
                  </a:extLst>
                </a:gridCol>
                <a:gridCol w="4553732">
                  <a:extLst>
                    <a:ext uri="{9D8B030D-6E8A-4147-A177-3AD203B41FA5}">
                      <a16:colId xmlns:a16="http://schemas.microsoft.com/office/drawing/2014/main" val="1880997346"/>
                    </a:ext>
                  </a:extLst>
                </a:gridCol>
                <a:gridCol w="2709334">
                  <a:extLst>
                    <a:ext uri="{9D8B030D-6E8A-4147-A177-3AD203B41FA5}">
                      <a16:colId xmlns:a16="http://schemas.microsoft.com/office/drawing/2014/main" val="2860984024"/>
                    </a:ext>
                  </a:extLst>
                </a:gridCol>
              </a:tblGrid>
              <a:tr h="381307">
                <a:tc gridSpan="2">
                  <a:txBody>
                    <a:bodyPr/>
                    <a:lstStyle/>
                    <a:p>
                      <a:endParaRPr lang="ru-RU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ПЛОЩАДЬ КВ.М.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40949"/>
                  </a:ext>
                </a:extLst>
              </a:tr>
              <a:tr h="664983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ОБЩАЯ ПЛОЩАДЬ СЕРВИСНОЙ ЗОНЫ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56883"/>
                  </a:ext>
                </a:extLst>
              </a:tr>
              <a:tr h="58069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ПЛОЩАДЬ КУЗОВНОГО РЕМОНТА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(при наличий)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510523"/>
                  </a:ext>
                </a:extLst>
              </a:tr>
              <a:tr h="106460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УЧАСТОК ОКРАСКИ И ПОДБОРА ЭМАЛЕЙ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(ВКЛЮЧАЯ ОКРАСОЧНУЮ КАМЕРУ)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(при наличий)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303128"/>
                  </a:ext>
                </a:extLst>
              </a:tr>
              <a:tr h="580691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УЧАСТОК ТЮНИНГА АВТОМОБИЛЕЙ</a:t>
                      </a:r>
                    </a:p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(при наличий)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021998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908262-B548-AF0D-DE7D-5021B34EE278}"/>
              </a:ext>
            </a:extLst>
          </p:cNvPr>
          <p:cNvSpPr txBox="1"/>
          <p:nvPr/>
        </p:nvSpPr>
        <p:spPr>
          <a:xfrm>
            <a:off x="875893" y="232132"/>
            <a:ext cx="3114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ДАННЫЕ ПО СЕРВИСУ</a:t>
            </a: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7DFC015A-1F26-DA71-0252-F93420DD0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478980"/>
              </p:ext>
            </p:extLst>
          </p:nvPr>
        </p:nvGraphicFramePr>
        <p:xfrm>
          <a:off x="457212" y="1164953"/>
          <a:ext cx="8128000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86928">
                  <a:extLst>
                    <a:ext uri="{9D8B030D-6E8A-4147-A177-3AD203B41FA5}">
                      <a16:colId xmlns:a16="http://schemas.microsoft.com/office/drawing/2014/main" val="2219633980"/>
                    </a:ext>
                  </a:extLst>
                </a:gridCol>
                <a:gridCol w="3641072">
                  <a:extLst>
                    <a:ext uri="{9D8B030D-6E8A-4147-A177-3AD203B41FA5}">
                      <a16:colId xmlns:a16="http://schemas.microsoft.com/office/drawing/2014/main" val="871952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Собственность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Аренда (срок аренды)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2760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20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64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CDBF6-397F-A023-748A-4B5AB5B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ngan — Википедия">
            <a:extLst>
              <a:ext uri="{FF2B5EF4-FFF2-40B4-BE49-F238E27FC236}">
                <a16:creationId xmlns:a16="http://schemas.microsoft.com/office/drawing/2014/main" id="{02FBCE75-4A29-508C-FA3B-BCF9299C0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r="17008" b="8040"/>
          <a:stretch/>
        </p:blipFill>
        <p:spPr bwMode="auto">
          <a:xfrm>
            <a:off x="4295554" y="1"/>
            <a:ext cx="789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: шеврон 10">
            <a:extLst>
              <a:ext uri="{FF2B5EF4-FFF2-40B4-BE49-F238E27FC236}">
                <a16:creationId xmlns:a16="http://schemas.microsoft.com/office/drawing/2014/main" id="{A562B1D7-5090-B9C1-3ADD-85EDB349879B}"/>
              </a:ext>
            </a:extLst>
          </p:cNvPr>
          <p:cNvSpPr/>
          <p:nvPr/>
        </p:nvSpPr>
        <p:spPr>
          <a:xfrm>
            <a:off x="457212" y="215083"/>
            <a:ext cx="330188" cy="485478"/>
          </a:xfrm>
          <a:prstGeom prst="chevron">
            <a:avLst>
              <a:gd name="adj" fmla="val 9580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9B6CB05-D265-E73C-6D58-E5ACCE508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8711"/>
              </p:ext>
            </p:extLst>
          </p:nvPr>
        </p:nvGraphicFramePr>
        <p:xfrm>
          <a:off x="457212" y="1221056"/>
          <a:ext cx="7772388" cy="1873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883">
                  <a:extLst>
                    <a:ext uri="{9D8B030D-6E8A-4147-A177-3AD203B41FA5}">
                      <a16:colId xmlns:a16="http://schemas.microsoft.com/office/drawing/2014/main" val="457384517"/>
                    </a:ext>
                  </a:extLst>
                </a:gridCol>
                <a:gridCol w="4191324">
                  <a:extLst>
                    <a:ext uri="{9D8B030D-6E8A-4147-A177-3AD203B41FA5}">
                      <a16:colId xmlns:a16="http://schemas.microsoft.com/office/drawing/2014/main" val="1880997346"/>
                    </a:ext>
                  </a:extLst>
                </a:gridCol>
                <a:gridCol w="2541181">
                  <a:extLst>
                    <a:ext uri="{9D8B030D-6E8A-4147-A177-3AD203B41FA5}">
                      <a16:colId xmlns:a16="http://schemas.microsoft.com/office/drawing/2014/main" val="2860984024"/>
                    </a:ext>
                  </a:extLst>
                </a:gridCol>
              </a:tblGrid>
              <a:tr h="565214">
                <a:tc gridSpan="2">
                  <a:txBody>
                    <a:bodyPr/>
                    <a:lstStyle/>
                    <a:p>
                      <a:endParaRPr lang="ru-RU" sz="1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ПЛОЩАДЬ КВ.М.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540949"/>
                  </a:ext>
                </a:extLst>
              </a:tr>
              <a:tr h="703398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СКЛАД ЗАПАСНЫХ ЧАСТЕЙ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356883"/>
                  </a:ext>
                </a:extLst>
              </a:tr>
              <a:tr h="604775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hangan uni type kz" panose="02000500000000000000" pitchFamily="2" charset="-128"/>
                          <a:cs typeface="Arial" panose="020B0604020202020204" pitchFamily="34" charset="0"/>
                        </a:rPr>
                        <a:t>ГАРАНТИЙНЫЙ СКЛАД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hangan uni type kz" panose="02000500000000000000" pitchFamily="2" charset="-128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221023"/>
                  </a:ext>
                </a:extLst>
              </a:tr>
            </a:tbl>
          </a:graphicData>
        </a:graphic>
      </p:graphicFrame>
      <p:pic>
        <p:nvPicPr>
          <p:cNvPr id="8" name="Рисунок 7" descr="Изображение выглядит как Шрифт, Графика, логотип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CFFE61-909F-4E0B-43FC-30E4FEC22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43" y="107153"/>
            <a:ext cx="1365345" cy="3667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A8155A-4039-A756-89D8-5E43BF46DC8C}"/>
              </a:ext>
            </a:extLst>
          </p:cNvPr>
          <p:cNvSpPr txBox="1"/>
          <p:nvPr/>
        </p:nvSpPr>
        <p:spPr>
          <a:xfrm>
            <a:off x="875893" y="232132"/>
            <a:ext cx="5631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ea typeface="changan uni type kz" panose="02000500000000000000" pitchFamily="2" charset="-128"/>
                <a:cs typeface="Arial" panose="020B0604020202020204" pitchFamily="34" charset="0"/>
              </a:rPr>
              <a:t>ДАННЫЕ ПО СКЛАДУ ЗАПАСНЫХ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76901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411</Words>
  <Application>Microsoft Office PowerPoint</Application>
  <PresentationFormat>Широкоэкранный</PresentationFormat>
  <Paragraphs>144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changan uni type kz</vt:lpstr>
      <vt:lpstr>Aptos</vt:lpstr>
      <vt:lpstr>Aptos Display</vt:lpstr>
      <vt:lpstr>Arial</vt:lpstr>
      <vt:lpstr>Hyundai Sans Head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Mansur Tleubayev</dc:creator>
  <cp:lastModifiedBy>Mansur Tleubayev</cp:lastModifiedBy>
  <cp:revision>102</cp:revision>
  <dcterms:created xsi:type="dcterms:W3CDTF">2025-03-12T06:24:35Z</dcterms:created>
  <dcterms:modified xsi:type="dcterms:W3CDTF">2025-03-14T05:47:59Z</dcterms:modified>
</cp:coreProperties>
</file>